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431977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FBD1816-C285-4B62-8FB9-3DEFBED0245D}" type="datetimeFigureOut">
              <a:rPr lang="ru-RU" smtClean="0"/>
              <a:t>02.09.2020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13869971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077222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677726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621079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25487855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9492028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4460281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263916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1465189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4054009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FBD1816-C285-4B62-8FB9-3DEFBED0245D}" type="datetimeFigureOut">
              <a:rPr lang="ru-RU" smtClean="0"/>
              <a:t>02.09.2020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4097862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FBD1816-C285-4B62-8FB9-3DEFBED0245D}" type="datetimeFigureOut">
              <a:rPr lang="ru-RU" smtClean="0"/>
              <a:t>02.09.2020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1983925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7" name="Date Placeholder 2"/>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1112142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2545336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7" name="Date Placeholder 4"/>
          <p:cNvSpPr>
            <a:spLocks noGrp="1"/>
          </p:cNvSpPr>
          <p:nvPr>
            <p:ph type="dt" sz="half" idx="10"/>
          </p:nvPr>
        </p:nvSpPr>
        <p:spPr/>
        <p:txBody>
          <a:bodyPr/>
          <a:lstStyle/>
          <a:p>
            <a:fld id="{9FBD1816-C285-4B62-8FB9-3DEFBED0245D}" type="datetimeFigureOut">
              <a:rPr lang="ru-RU" smtClean="0"/>
              <a:t>02.09.2020</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291955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9FBD1816-C285-4B62-8FB9-3DEFBED0245D}" type="datetimeFigureOut">
              <a:rPr lang="ru-RU" smtClean="0"/>
              <a:t>02.09.2020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446539E-E5A7-4AAC-958D-F1D30A64BE67}" type="slidenum">
              <a:rPr lang="ru-RU" smtClean="0"/>
              <a:t>‹#›</a:t>
            </a:fld>
            <a:endParaRPr lang="ru-RU"/>
          </a:p>
        </p:txBody>
      </p:sp>
    </p:spTree>
    <p:extLst>
      <p:ext uri="{BB962C8B-B14F-4D97-AF65-F5344CB8AC3E}">
        <p14:creationId xmlns:p14="http://schemas.microsoft.com/office/powerpoint/2010/main" val="32953566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FBD1816-C285-4B62-8FB9-3DEFBED0245D}" type="datetimeFigureOut">
              <a:rPr lang="ru-RU" smtClean="0"/>
              <a:t>02.09.2020</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446539E-E5A7-4AAC-958D-F1D30A64BE67}" type="slidenum">
              <a:rPr lang="ru-RU" smtClean="0"/>
              <a:t>‹#›</a:t>
            </a:fld>
            <a:endParaRPr lang="ru-RU"/>
          </a:p>
        </p:txBody>
      </p:sp>
    </p:spTree>
    <p:extLst>
      <p:ext uri="{BB962C8B-B14F-4D97-AF65-F5344CB8AC3E}">
        <p14:creationId xmlns:p14="http://schemas.microsoft.com/office/powerpoint/2010/main" val="549607234"/>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51F4B14-61F4-486A-927E-BCB710CD3B3F}"/>
              </a:ext>
            </a:extLst>
          </p:cNvPr>
          <p:cNvSpPr>
            <a:spLocks noGrp="1"/>
          </p:cNvSpPr>
          <p:nvPr>
            <p:ph type="ctrTitle"/>
          </p:nvPr>
        </p:nvSpPr>
        <p:spPr>
          <a:xfrm>
            <a:off x="1154955" y="1610836"/>
            <a:ext cx="8825658" cy="1664515"/>
          </a:xfrm>
        </p:spPr>
        <p:txBody>
          <a:bodyPr/>
          <a:lstStyle/>
          <a:p>
            <a:pPr algn="ctr"/>
            <a:r>
              <a:rPr lang="en-US" sz="5400" dirty="0">
                <a:solidFill>
                  <a:srgbClr val="FFC000"/>
                </a:solidFill>
              </a:rPr>
              <a:t>The lecture 6</a:t>
            </a:r>
            <a:endParaRPr lang="ru-RU" sz="5400" dirty="0">
              <a:solidFill>
                <a:srgbClr val="FFC000"/>
              </a:solidFill>
            </a:endParaRPr>
          </a:p>
        </p:txBody>
      </p:sp>
      <p:sp>
        <p:nvSpPr>
          <p:cNvPr id="3" name="Подзаголовок 2">
            <a:extLst>
              <a:ext uri="{FF2B5EF4-FFF2-40B4-BE49-F238E27FC236}">
                <a16:creationId xmlns:a16="http://schemas.microsoft.com/office/drawing/2014/main" id="{93927566-4167-4E20-8523-0663AC6727FE}"/>
              </a:ext>
            </a:extLst>
          </p:cNvPr>
          <p:cNvSpPr>
            <a:spLocks noGrp="1"/>
          </p:cNvSpPr>
          <p:nvPr>
            <p:ph type="subTitle" idx="1"/>
          </p:nvPr>
        </p:nvSpPr>
        <p:spPr/>
        <p:txBody>
          <a:bodyPr/>
          <a:lstStyle/>
          <a:p>
            <a:pPr algn="ctr"/>
            <a:r>
              <a:rPr lang="en-US" dirty="0"/>
              <a:t>Types of classes</a:t>
            </a:r>
            <a:endParaRPr lang="ru-RU" dirty="0"/>
          </a:p>
        </p:txBody>
      </p:sp>
    </p:spTree>
    <p:extLst>
      <p:ext uri="{BB962C8B-B14F-4D97-AF65-F5344CB8AC3E}">
        <p14:creationId xmlns:p14="http://schemas.microsoft.com/office/powerpoint/2010/main" val="874116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614B1C8-0459-46DA-9E82-C3F1DD6992D6}"/>
              </a:ext>
            </a:extLst>
          </p:cNvPr>
          <p:cNvSpPr>
            <a:spLocks noGrp="1"/>
          </p:cNvSpPr>
          <p:nvPr>
            <p:ph type="title"/>
          </p:nvPr>
        </p:nvSpPr>
        <p:spPr>
          <a:xfrm>
            <a:off x="646111" y="452718"/>
            <a:ext cx="9404723" cy="830798"/>
          </a:xfrm>
        </p:spPr>
        <p:txBody>
          <a:bodyPr/>
          <a:lstStyle/>
          <a:p>
            <a:pPr algn="ctr"/>
            <a:r>
              <a:rPr lang="en-US" dirty="0">
                <a:solidFill>
                  <a:srgbClr val="FFC000"/>
                </a:solidFill>
              </a:rPr>
              <a:t>Sealed classes</a:t>
            </a:r>
            <a:endParaRPr lang="ru-RU" dirty="0">
              <a:solidFill>
                <a:srgbClr val="FFC000"/>
              </a:solidFill>
            </a:endParaRPr>
          </a:p>
        </p:txBody>
      </p:sp>
      <p:sp>
        <p:nvSpPr>
          <p:cNvPr id="3" name="Объект 2">
            <a:extLst>
              <a:ext uri="{FF2B5EF4-FFF2-40B4-BE49-F238E27FC236}">
                <a16:creationId xmlns:a16="http://schemas.microsoft.com/office/drawing/2014/main" id="{E725D1B9-2CCB-49CA-B19D-1F2F2DA6C000}"/>
              </a:ext>
            </a:extLst>
          </p:cNvPr>
          <p:cNvSpPr>
            <a:spLocks noGrp="1"/>
          </p:cNvSpPr>
          <p:nvPr>
            <p:ph idx="1"/>
          </p:nvPr>
        </p:nvSpPr>
        <p:spPr>
          <a:xfrm>
            <a:off x="809697" y="1633468"/>
            <a:ext cx="8946541" cy="4195481"/>
          </a:xfrm>
        </p:spPr>
        <p:txBody>
          <a:bodyPr/>
          <a:lstStyle/>
          <a:p>
            <a:r>
              <a:rPr lang="en-US" dirty="0"/>
              <a:t>Classes can be declared as </a:t>
            </a:r>
            <a:r>
              <a:rPr lang="en-US" dirty="0">
                <a:solidFill>
                  <a:srgbClr val="FFC000"/>
                </a:solidFill>
              </a:rPr>
              <a:t>sealed</a:t>
            </a:r>
            <a:r>
              <a:rPr lang="en-US" dirty="0"/>
              <a:t>. This is accomplished by putting the sealed keyword before the keyword class in the class definition Sealed classes are used to restrict the inheritance feature of object oriented programming. Once a class is defined as sealed class, this class cannot be inherited. A sealed class cannot be used as a base class. For this reason, it cannot also be an abstract class. Sealed classes are primarily used to prevent derivation. Because they can never be used as a base class, some run-time optimizations can make calling sealed class members slightly faster. </a:t>
            </a:r>
            <a:endParaRPr lang="ru-RU" dirty="0"/>
          </a:p>
        </p:txBody>
      </p:sp>
    </p:spTree>
    <p:extLst>
      <p:ext uri="{BB962C8B-B14F-4D97-AF65-F5344CB8AC3E}">
        <p14:creationId xmlns:p14="http://schemas.microsoft.com/office/powerpoint/2010/main" val="2128919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7F1925AB-B52A-4FAE-95B0-7E6356C9BABB}"/>
              </a:ext>
            </a:extLst>
          </p:cNvPr>
          <p:cNvSpPr>
            <a:spLocks noGrp="1"/>
          </p:cNvSpPr>
          <p:nvPr>
            <p:ph type="title"/>
          </p:nvPr>
        </p:nvSpPr>
        <p:spPr>
          <a:xfrm>
            <a:off x="646111" y="679508"/>
            <a:ext cx="9404723" cy="906011"/>
          </a:xfrm>
        </p:spPr>
        <p:txBody>
          <a:bodyPr/>
          <a:lstStyle/>
          <a:p>
            <a:pPr algn="ctr"/>
            <a:r>
              <a:rPr lang="en-US" dirty="0">
                <a:solidFill>
                  <a:srgbClr val="FFC000"/>
                </a:solidFill>
              </a:rPr>
              <a:t>Sealed classes</a:t>
            </a:r>
            <a:endParaRPr lang="ru-RU" dirty="0">
              <a:solidFill>
                <a:srgbClr val="FFC000"/>
              </a:solidFill>
            </a:endParaRPr>
          </a:p>
        </p:txBody>
      </p:sp>
      <p:graphicFrame>
        <p:nvGraphicFramePr>
          <p:cNvPr id="4" name="Таблица 4">
            <a:extLst>
              <a:ext uri="{FF2B5EF4-FFF2-40B4-BE49-F238E27FC236}">
                <a16:creationId xmlns:a16="http://schemas.microsoft.com/office/drawing/2014/main" id="{275A0275-B389-435F-9015-5EA7A19629C0}"/>
              </a:ext>
            </a:extLst>
          </p:cNvPr>
          <p:cNvGraphicFramePr>
            <a:graphicFrameLocks noGrp="1"/>
          </p:cNvGraphicFramePr>
          <p:nvPr>
            <p:ph idx="1"/>
            <p:extLst>
              <p:ext uri="{D42A27DB-BD31-4B8C-83A1-F6EECF244321}">
                <p14:modId xmlns:p14="http://schemas.microsoft.com/office/powerpoint/2010/main" val="13531955"/>
              </p:ext>
            </p:extLst>
          </p:nvPr>
        </p:nvGraphicFramePr>
        <p:xfrm>
          <a:off x="1338575" y="2129126"/>
          <a:ext cx="8947150" cy="3108960"/>
        </p:xfrm>
        <a:graphic>
          <a:graphicData uri="http://schemas.openxmlformats.org/drawingml/2006/table">
            <a:tbl>
              <a:tblPr firstRow="1" bandRow="1">
                <a:tableStyleId>{5940675A-B579-460E-94D1-54222C63F5DA}</a:tableStyleId>
              </a:tblPr>
              <a:tblGrid>
                <a:gridCol w="4473575">
                  <a:extLst>
                    <a:ext uri="{9D8B030D-6E8A-4147-A177-3AD203B41FA5}">
                      <a16:colId xmlns:a16="http://schemas.microsoft.com/office/drawing/2014/main" val="2510486947"/>
                    </a:ext>
                  </a:extLst>
                </a:gridCol>
                <a:gridCol w="4473575">
                  <a:extLst>
                    <a:ext uri="{9D8B030D-6E8A-4147-A177-3AD203B41FA5}">
                      <a16:colId xmlns:a16="http://schemas.microsoft.com/office/drawing/2014/main" val="2711684871"/>
                    </a:ext>
                  </a:extLst>
                </a:gridCol>
              </a:tblGrid>
              <a:tr h="370840">
                <a:tc>
                  <a:txBody>
                    <a:bodyPr/>
                    <a:lstStyle/>
                    <a:p>
                      <a:r>
                        <a:rPr lang="en-US" sz="1800" dirty="0">
                          <a:solidFill>
                            <a:schemeClr val="tx1"/>
                          </a:solidFill>
                          <a:latin typeface="Consolas" panose="020B0609020204030204" pitchFamily="49" charset="0"/>
                        </a:rPr>
                        <a:t> class </a:t>
                      </a:r>
                      <a:r>
                        <a:rPr lang="en-US" sz="1800" dirty="0">
                          <a:solidFill>
                            <a:srgbClr val="FFC000"/>
                          </a:solidFill>
                          <a:latin typeface="Consolas" panose="020B0609020204030204" pitchFamily="49" charset="0"/>
                        </a:rPr>
                        <a:t>Program</a:t>
                      </a:r>
                    </a:p>
                    <a:p>
                      <a:r>
                        <a:rPr lang="ru-RU" sz="1800" dirty="0">
                          <a:solidFill>
                            <a:schemeClr val="tx1"/>
                          </a:solidFill>
                          <a:latin typeface="Consolas" panose="020B0609020204030204" pitchFamily="49" charset="0"/>
                        </a:rPr>
                        <a:t>   {</a:t>
                      </a:r>
                    </a:p>
                    <a:p>
                      <a:r>
                        <a:rPr lang="en-US" sz="1800" dirty="0">
                          <a:solidFill>
                            <a:schemeClr val="tx1"/>
                          </a:solidFill>
                          <a:latin typeface="Consolas" panose="020B0609020204030204" pitchFamily="49" charset="0"/>
                        </a:rPr>
                        <a:t>     static </a:t>
                      </a:r>
                      <a:r>
                        <a:rPr lang="en-US" sz="1800" dirty="0">
                          <a:solidFill>
                            <a:srgbClr val="00B0F0"/>
                          </a:solidFill>
                          <a:latin typeface="Consolas" panose="020B0609020204030204" pitchFamily="49" charset="0"/>
                        </a:rPr>
                        <a:t>void Main(string[] </a:t>
                      </a:r>
                      <a:r>
                        <a:rPr lang="en-US" sz="1800" dirty="0" err="1">
                          <a:solidFill>
                            <a:srgbClr val="00B0F0"/>
                          </a:solidFill>
                          <a:latin typeface="Consolas" panose="020B0609020204030204" pitchFamily="49" charset="0"/>
                        </a:rPr>
                        <a:t>args</a:t>
                      </a:r>
                      <a:r>
                        <a:rPr lang="en-US" sz="1800" dirty="0">
                          <a:solidFill>
                            <a:srgbClr val="00B0F0"/>
                          </a:solidFill>
                          <a:latin typeface="Consolas" panose="020B0609020204030204" pitchFamily="49" charset="0"/>
                        </a:rPr>
                        <a:t>)</a:t>
                      </a:r>
                    </a:p>
                    <a:p>
                      <a:r>
                        <a:rPr lang="ru-RU" sz="1800" dirty="0">
                          <a:solidFill>
                            <a:schemeClr val="tx1"/>
                          </a:solidFill>
                          <a:latin typeface="Consolas" panose="020B0609020204030204" pitchFamily="49" charset="0"/>
                        </a:rPr>
                        <a:t>     {</a:t>
                      </a:r>
                      <a:endParaRPr lang="en-US" sz="1800" dirty="0">
                        <a:solidFill>
                          <a:schemeClr val="tx1"/>
                        </a:solidFill>
                        <a:latin typeface="Consolas" panose="020B0609020204030204" pitchFamily="49" charset="0"/>
                      </a:endParaRPr>
                    </a:p>
                    <a:p>
                      <a:r>
                        <a:rPr lang="en-US" sz="1800" dirty="0">
                          <a:solidFill>
                            <a:schemeClr val="tx1"/>
                          </a:solidFill>
                          <a:latin typeface="Consolas" panose="020B0609020204030204" pitchFamily="49" charset="0"/>
                        </a:rPr>
                        <a:t>       Dogs dog = new Dogs();</a:t>
                      </a:r>
                      <a:r>
                        <a:rPr lang="ru-RU" sz="1800" dirty="0">
                          <a:solidFill>
                            <a:schemeClr val="tx1"/>
                          </a:solidFill>
                          <a:latin typeface="Consolas" panose="020B0609020204030204" pitchFamily="49" charset="0"/>
                        </a:rPr>
                        <a:t>    </a:t>
                      </a:r>
                    </a:p>
                    <a:p>
                      <a:r>
                        <a:rPr lang="ru-RU" sz="1800" dirty="0">
                          <a:solidFill>
                            <a:schemeClr val="tx1"/>
                          </a:solidFill>
                          <a:latin typeface="Consolas" panose="020B0609020204030204" pitchFamily="49" charset="0"/>
                        </a:rPr>
                        <a:t>     }</a:t>
                      </a:r>
                    </a:p>
                    <a:p>
                      <a:r>
                        <a:rPr lang="ru-RU" sz="1800" dirty="0">
                          <a:solidFill>
                            <a:schemeClr val="tx1"/>
                          </a:solidFill>
                          <a:latin typeface="Consolas" panose="020B0609020204030204" pitchFamily="49" charset="0"/>
                        </a:rPr>
                        <a:t>   }</a:t>
                      </a:r>
                      <a:endParaRPr lang="ru-RU" dirty="0">
                        <a:solidFill>
                          <a:schemeClr val="tx1"/>
                        </a:solidFill>
                      </a:endParaRPr>
                    </a:p>
                    <a:p>
                      <a:endParaRPr lang="ru-RU" dirty="0"/>
                    </a:p>
                  </a:txBody>
                  <a:tcPr/>
                </a:tc>
                <a:tc>
                  <a:txBody>
                    <a:bodyPr/>
                    <a:lstStyle/>
                    <a:p>
                      <a:r>
                        <a:rPr lang="en-US" sz="1800" kern="1200" dirty="0">
                          <a:solidFill>
                            <a:schemeClr val="tx1"/>
                          </a:solidFill>
                          <a:latin typeface="+mn-lt"/>
                          <a:ea typeface="+mn-ea"/>
                          <a:cs typeface="+mn-cs"/>
                        </a:rPr>
                        <a:t> sealed </a:t>
                      </a:r>
                      <a:r>
                        <a:rPr lang="en-US" sz="1800" kern="1200" dirty="0">
                          <a:solidFill>
                            <a:srgbClr val="FFC000"/>
                          </a:solidFill>
                          <a:latin typeface="+mn-lt"/>
                          <a:ea typeface="+mn-ea"/>
                          <a:cs typeface="+mn-cs"/>
                        </a:rPr>
                        <a:t>class Animal</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public string name;</a:t>
                      </a:r>
                    </a:p>
                    <a:p>
                      <a:r>
                        <a:rPr lang="ru-RU" sz="1800" kern="1200" dirty="0">
                          <a:solidFill>
                            <a:schemeClr val="tx1"/>
                          </a:solidFill>
                          <a:latin typeface="+mn-lt"/>
                          <a:ea typeface="+mn-ea"/>
                          <a:cs typeface="+mn-cs"/>
                        </a:rPr>
                        <a:t>    }</a:t>
                      </a:r>
                    </a:p>
                    <a:p>
                      <a:endParaRPr lang="ru-RU" sz="1800" kern="1200" dirty="0">
                        <a:solidFill>
                          <a:schemeClr val="tx1"/>
                        </a:solidFill>
                        <a:latin typeface="+mn-lt"/>
                        <a:ea typeface="+mn-ea"/>
                        <a:cs typeface="+mn-cs"/>
                      </a:endParaRPr>
                    </a:p>
                    <a:p>
                      <a:r>
                        <a:rPr lang="en-US" sz="1800" kern="1200" dirty="0">
                          <a:solidFill>
                            <a:schemeClr val="tx1"/>
                          </a:solidFill>
                          <a:latin typeface="+mn-lt"/>
                          <a:ea typeface="+mn-ea"/>
                          <a:cs typeface="+mn-cs"/>
                        </a:rPr>
                        <a:t>    class Dogs : Animal // you will need to remove the sealed keyword in order for inheritance to work</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public string </a:t>
                      </a:r>
                      <a:r>
                        <a:rPr lang="en-US" sz="1800" kern="1200" dirty="0" err="1">
                          <a:solidFill>
                            <a:schemeClr val="tx1"/>
                          </a:solidFill>
                          <a:latin typeface="+mn-lt"/>
                          <a:ea typeface="+mn-ea"/>
                          <a:cs typeface="+mn-cs"/>
                        </a:rPr>
                        <a:t>dogBreed</a:t>
                      </a:r>
                      <a:r>
                        <a:rPr lang="en-US" sz="1800" kern="1200" dirty="0">
                          <a:solidFill>
                            <a:schemeClr val="tx1"/>
                          </a:solidFill>
                          <a:latin typeface="+mn-lt"/>
                          <a:ea typeface="+mn-ea"/>
                          <a:cs typeface="+mn-cs"/>
                        </a:rPr>
                        <a:t>;</a:t>
                      </a:r>
                      <a:endParaRPr lang="ru-RU" sz="1800" kern="1200" dirty="0">
                        <a:solidFill>
                          <a:schemeClr val="tx1"/>
                        </a:solidFill>
                        <a:latin typeface="+mn-lt"/>
                        <a:ea typeface="+mn-ea"/>
                        <a:cs typeface="+mn-cs"/>
                      </a:endParaRPr>
                    </a:p>
                    <a:p>
                      <a:r>
                        <a:rPr lang="ru-RU" sz="1800" kern="1200" dirty="0">
                          <a:solidFill>
                            <a:schemeClr val="tx1"/>
                          </a:solidFill>
                          <a:latin typeface="+mn-lt"/>
                          <a:ea typeface="+mn-ea"/>
                          <a:cs typeface="+mn-cs"/>
                        </a:rPr>
                        <a:t>    }</a:t>
                      </a:r>
                      <a:endParaRPr lang="ru-RU" dirty="0"/>
                    </a:p>
                  </a:txBody>
                  <a:tcPr/>
                </a:tc>
                <a:extLst>
                  <a:ext uri="{0D108BD9-81ED-4DB2-BD59-A6C34878D82A}">
                    <a16:rowId xmlns:a16="http://schemas.microsoft.com/office/drawing/2014/main" val="1104495856"/>
                  </a:ext>
                </a:extLst>
              </a:tr>
            </a:tbl>
          </a:graphicData>
        </a:graphic>
      </p:graphicFrame>
    </p:spTree>
    <p:extLst>
      <p:ext uri="{BB962C8B-B14F-4D97-AF65-F5344CB8AC3E}">
        <p14:creationId xmlns:p14="http://schemas.microsoft.com/office/powerpoint/2010/main" val="3982091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CBDE43D-68DB-4A7B-9051-9094B45BE8F3}"/>
              </a:ext>
            </a:extLst>
          </p:cNvPr>
          <p:cNvSpPr>
            <a:spLocks noGrp="1"/>
          </p:cNvSpPr>
          <p:nvPr>
            <p:ph type="title"/>
          </p:nvPr>
        </p:nvSpPr>
        <p:spPr>
          <a:xfrm>
            <a:off x="645130" y="670832"/>
            <a:ext cx="9404723" cy="923076"/>
          </a:xfrm>
        </p:spPr>
        <p:txBody>
          <a:bodyPr/>
          <a:lstStyle/>
          <a:p>
            <a:pPr algn="ctr"/>
            <a:r>
              <a:rPr lang="en-US" dirty="0">
                <a:solidFill>
                  <a:srgbClr val="FFC000"/>
                </a:solidFill>
              </a:rPr>
              <a:t>Sealed classes</a:t>
            </a:r>
            <a:endParaRPr lang="ru-RU" dirty="0">
              <a:solidFill>
                <a:srgbClr val="FFC000"/>
              </a:solidFill>
            </a:endParaRPr>
          </a:p>
        </p:txBody>
      </p:sp>
      <p:sp>
        <p:nvSpPr>
          <p:cNvPr id="3" name="Объект 2">
            <a:extLst>
              <a:ext uri="{FF2B5EF4-FFF2-40B4-BE49-F238E27FC236}">
                <a16:creationId xmlns:a16="http://schemas.microsoft.com/office/drawing/2014/main" id="{90E6F436-868E-454A-A874-9B5189F8B429}"/>
              </a:ext>
            </a:extLst>
          </p:cNvPr>
          <p:cNvSpPr>
            <a:spLocks noGrp="1"/>
          </p:cNvSpPr>
          <p:nvPr>
            <p:ph idx="1"/>
          </p:nvPr>
        </p:nvSpPr>
        <p:spPr>
          <a:xfrm>
            <a:off x="813732" y="1963024"/>
            <a:ext cx="9236121" cy="4285375"/>
          </a:xfrm>
        </p:spPr>
        <p:txBody>
          <a:bodyPr/>
          <a:lstStyle/>
          <a:p>
            <a:r>
              <a:rPr lang="en-US" dirty="0"/>
              <a:t>When an instance method declaration includes a </a:t>
            </a:r>
            <a:r>
              <a:rPr lang="en-US" dirty="0">
                <a:solidFill>
                  <a:srgbClr val="FFC000"/>
                </a:solidFill>
              </a:rPr>
              <a:t>sealed modifier</a:t>
            </a:r>
            <a:r>
              <a:rPr lang="en-US" dirty="0"/>
              <a:t>, that method is said to be a sealed method. A sealed method overrides an inherited virtual method with the same signature. A sealed method shall also be marked with the override modifier. Use of the sealed modifier prevents a derived class from further overriding the method.</a:t>
            </a:r>
            <a:endParaRPr lang="ru-RU" dirty="0"/>
          </a:p>
        </p:txBody>
      </p:sp>
    </p:spTree>
    <p:extLst>
      <p:ext uri="{BB962C8B-B14F-4D97-AF65-F5344CB8AC3E}">
        <p14:creationId xmlns:p14="http://schemas.microsoft.com/office/powerpoint/2010/main" val="19428246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3FFAAC4-730C-4F66-B984-720ED8C4B69F}"/>
              </a:ext>
            </a:extLst>
          </p:cNvPr>
          <p:cNvSpPr>
            <a:spLocks noGrp="1"/>
          </p:cNvSpPr>
          <p:nvPr>
            <p:ph type="title"/>
          </p:nvPr>
        </p:nvSpPr>
        <p:spPr>
          <a:xfrm>
            <a:off x="653519" y="251382"/>
            <a:ext cx="9404723" cy="906299"/>
          </a:xfrm>
        </p:spPr>
        <p:txBody>
          <a:bodyPr/>
          <a:lstStyle/>
          <a:p>
            <a:pPr algn="ctr"/>
            <a:r>
              <a:rPr lang="en-US" dirty="0">
                <a:solidFill>
                  <a:srgbClr val="FFC000"/>
                </a:solidFill>
              </a:rPr>
              <a:t>Sealed classes</a:t>
            </a:r>
            <a:endParaRPr lang="ru-RU" dirty="0">
              <a:solidFill>
                <a:srgbClr val="FFC000"/>
              </a:solidFill>
            </a:endParaRPr>
          </a:p>
        </p:txBody>
      </p:sp>
      <p:graphicFrame>
        <p:nvGraphicFramePr>
          <p:cNvPr id="4" name="Таблица 4">
            <a:extLst>
              <a:ext uri="{FF2B5EF4-FFF2-40B4-BE49-F238E27FC236}">
                <a16:creationId xmlns:a16="http://schemas.microsoft.com/office/drawing/2014/main" id="{95F2AA6B-E3C2-422E-8CD9-B908ECEB9F24}"/>
              </a:ext>
            </a:extLst>
          </p:cNvPr>
          <p:cNvGraphicFramePr>
            <a:graphicFrameLocks noGrp="1"/>
          </p:cNvGraphicFramePr>
          <p:nvPr>
            <p:ph idx="1"/>
            <p:extLst>
              <p:ext uri="{D42A27DB-BD31-4B8C-83A1-F6EECF244321}">
                <p14:modId xmlns:p14="http://schemas.microsoft.com/office/powerpoint/2010/main" val="2628094394"/>
              </p:ext>
            </p:extLst>
          </p:nvPr>
        </p:nvGraphicFramePr>
        <p:xfrm>
          <a:off x="1006679" y="1132514"/>
          <a:ext cx="9152231" cy="5612235"/>
        </p:xfrm>
        <a:graphic>
          <a:graphicData uri="http://schemas.openxmlformats.org/drawingml/2006/table">
            <a:tbl>
              <a:tblPr firstRow="1" bandRow="1">
                <a:tableStyleId>{5940675A-B579-460E-94D1-54222C63F5DA}</a:tableStyleId>
              </a:tblPr>
              <a:tblGrid>
                <a:gridCol w="9152231">
                  <a:extLst>
                    <a:ext uri="{9D8B030D-6E8A-4147-A177-3AD203B41FA5}">
                      <a16:colId xmlns:a16="http://schemas.microsoft.com/office/drawing/2014/main" val="889037156"/>
                    </a:ext>
                  </a:extLst>
                </a:gridCol>
              </a:tblGrid>
              <a:tr h="5612235">
                <a:tc>
                  <a:txBody>
                    <a:bodyPr/>
                    <a:lstStyle/>
                    <a:p>
                      <a:r>
                        <a:rPr lang="en-US" dirty="0"/>
                        <a:t> </a:t>
                      </a:r>
                      <a:r>
                        <a:rPr lang="en-US" sz="1400" dirty="0"/>
                        <a:t>class A</a:t>
                      </a:r>
                    </a:p>
                    <a:p>
                      <a:r>
                        <a:rPr lang="en-US" sz="1400" dirty="0"/>
                        <a:t>        {</a:t>
                      </a:r>
                    </a:p>
                    <a:p>
                      <a:r>
                        <a:rPr lang="en-US" sz="1400" dirty="0"/>
                        <a:t>            public virtual void First()</a:t>
                      </a:r>
                    </a:p>
                    <a:p>
                      <a:r>
                        <a:rPr lang="en-US" sz="1400" dirty="0"/>
                        <a:t>            {   </a:t>
                      </a:r>
                      <a:r>
                        <a:rPr lang="en-US" sz="1400" dirty="0" err="1"/>
                        <a:t>Console.WriteLine</a:t>
                      </a:r>
                      <a:r>
                        <a:rPr lang="en-US" sz="1400" dirty="0"/>
                        <a:t>("First Class A");</a:t>
                      </a:r>
                    </a:p>
                    <a:p>
                      <a:r>
                        <a:rPr lang="en-US" sz="1400" dirty="0"/>
                        <a:t>            }</a:t>
                      </a:r>
                    </a:p>
                    <a:p>
                      <a:r>
                        <a:rPr lang="en-US" sz="1400" dirty="0"/>
                        <a:t>            public virtual void Second()</a:t>
                      </a:r>
                    </a:p>
                    <a:p>
                      <a:r>
                        <a:rPr lang="en-US" sz="1400" dirty="0"/>
                        <a:t>            {   </a:t>
                      </a:r>
                      <a:r>
                        <a:rPr lang="en-US" sz="1400" dirty="0" err="1"/>
                        <a:t>Console.WriteLine</a:t>
                      </a:r>
                      <a:r>
                        <a:rPr lang="en-US" sz="1400" dirty="0"/>
                        <a:t>("Second Class A");</a:t>
                      </a:r>
                    </a:p>
                    <a:p>
                      <a:r>
                        <a:rPr lang="en-US" sz="1400" dirty="0"/>
                        <a:t>            }</a:t>
                      </a:r>
                    </a:p>
                    <a:p>
                      <a:r>
                        <a:rPr lang="en-US" sz="1400" dirty="0"/>
                        <a:t>        }</a:t>
                      </a:r>
                    </a:p>
                    <a:p>
                      <a:r>
                        <a:rPr lang="en-US" sz="1400" dirty="0"/>
                        <a:t>        class B : A</a:t>
                      </a:r>
                    </a:p>
                    <a:p>
                      <a:r>
                        <a:rPr lang="en-US" sz="1400" dirty="0"/>
                        <a:t>        {</a:t>
                      </a:r>
                    </a:p>
                    <a:p>
                      <a:r>
                        <a:rPr lang="en-US" sz="1400" dirty="0"/>
                        <a:t>            public sealed override void First()</a:t>
                      </a:r>
                    </a:p>
                    <a:p>
                      <a:r>
                        <a:rPr lang="en-US" sz="1400" dirty="0"/>
                        <a:t>            {   </a:t>
                      </a:r>
                      <a:r>
                        <a:rPr lang="en-US" sz="1400" dirty="0" err="1"/>
                        <a:t>Console.WriteLine</a:t>
                      </a:r>
                      <a:r>
                        <a:rPr lang="en-US" sz="1400" dirty="0"/>
                        <a:t>("First Class B");</a:t>
                      </a:r>
                    </a:p>
                    <a:p>
                      <a:r>
                        <a:rPr lang="en-US" sz="1400" dirty="0"/>
                        <a:t>            }</a:t>
                      </a:r>
                    </a:p>
                    <a:p>
                      <a:r>
                        <a:rPr lang="en-US" sz="1400" dirty="0"/>
                        <a:t>            public override void Second()</a:t>
                      </a:r>
                    </a:p>
                    <a:p>
                      <a:r>
                        <a:rPr lang="en-US" sz="1400" dirty="0"/>
                        <a:t>            {   </a:t>
                      </a:r>
                      <a:r>
                        <a:rPr lang="en-US" sz="1400" dirty="0" err="1"/>
                        <a:t>Console.WriteLine</a:t>
                      </a:r>
                      <a:r>
                        <a:rPr lang="en-US" sz="1400" dirty="0"/>
                        <a:t>("Second Class B");</a:t>
                      </a:r>
                    </a:p>
                    <a:p>
                      <a:r>
                        <a:rPr lang="en-US" sz="1400" dirty="0"/>
                        <a:t>            }</a:t>
                      </a:r>
                    </a:p>
                    <a:p>
                      <a:r>
                        <a:rPr lang="en-US" sz="1400" dirty="0"/>
                        <a:t>        }</a:t>
                      </a:r>
                    </a:p>
                    <a:p>
                      <a:r>
                        <a:rPr lang="en-US" sz="1400" dirty="0"/>
                        <a:t>        class C : B</a:t>
                      </a:r>
                    </a:p>
                    <a:p>
                      <a:r>
                        <a:rPr lang="en-US" sz="1400" dirty="0"/>
                        <a:t>        {</a:t>
                      </a:r>
                    </a:p>
                    <a:p>
                      <a:r>
                        <a:rPr lang="en-US" sz="1400" dirty="0"/>
                        <a:t>            public override void Second()</a:t>
                      </a:r>
                    </a:p>
                    <a:p>
                      <a:r>
                        <a:rPr lang="en-US" sz="1400" dirty="0"/>
                        <a:t>            {</a:t>
                      </a:r>
                    </a:p>
                    <a:p>
                      <a:r>
                        <a:rPr lang="en-US" sz="1400" dirty="0"/>
                        <a:t>                </a:t>
                      </a:r>
                      <a:r>
                        <a:rPr lang="en-US" sz="1400" dirty="0" err="1"/>
                        <a:t>Console.WriteLine</a:t>
                      </a:r>
                      <a:r>
                        <a:rPr lang="en-US" sz="1400" dirty="0"/>
                        <a:t>("First Class C");</a:t>
                      </a:r>
                    </a:p>
                    <a:p>
                      <a:r>
                        <a:rPr lang="en-US" sz="1400" dirty="0"/>
                        <a:t>            }</a:t>
                      </a:r>
                    </a:p>
                    <a:p>
                      <a:r>
                        <a:rPr lang="en-US" sz="1400" dirty="0"/>
                        <a:t>        }</a:t>
                      </a:r>
                      <a:endParaRPr lang="ru-RU" sz="1400" dirty="0"/>
                    </a:p>
                  </a:txBody>
                  <a:tcPr/>
                </a:tc>
                <a:extLst>
                  <a:ext uri="{0D108BD9-81ED-4DB2-BD59-A6C34878D82A}">
                    <a16:rowId xmlns:a16="http://schemas.microsoft.com/office/drawing/2014/main" val="3150297427"/>
                  </a:ext>
                </a:extLst>
              </a:tr>
            </a:tbl>
          </a:graphicData>
        </a:graphic>
      </p:graphicFrame>
    </p:spTree>
    <p:extLst>
      <p:ext uri="{BB962C8B-B14F-4D97-AF65-F5344CB8AC3E}">
        <p14:creationId xmlns:p14="http://schemas.microsoft.com/office/powerpoint/2010/main" val="35926540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A6AEA30-3BEA-495F-AE21-5CD02A555DB8}"/>
              </a:ext>
            </a:extLst>
          </p:cNvPr>
          <p:cNvSpPr>
            <a:spLocks noGrp="1"/>
          </p:cNvSpPr>
          <p:nvPr>
            <p:ph type="title"/>
          </p:nvPr>
        </p:nvSpPr>
        <p:spPr>
          <a:xfrm>
            <a:off x="645130" y="544996"/>
            <a:ext cx="9404723" cy="881132"/>
          </a:xfrm>
        </p:spPr>
        <p:txBody>
          <a:bodyPr/>
          <a:lstStyle/>
          <a:p>
            <a:pPr algn="ctr"/>
            <a:r>
              <a:rPr lang="en-US" dirty="0">
                <a:solidFill>
                  <a:srgbClr val="FFC000"/>
                </a:solidFill>
              </a:rPr>
              <a:t>Partial classes</a:t>
            </a:r>
            <a:endParaRPr lang="ru-RU" dirty="0">
              <a:solidFill>
                <a:srgbClr val="FFC000"/>
              </a:solidFill>
            </a:endParaRPr>
          </a:p>
        </p:txBody>
      </p:sp>
      <p:sp>
        <p:nvSpPr>
          <p:cNvPr id="3" name="Объект 2">
            <a:extLst>
              <a:ext uri="{FF2B5EF4-FFF2-40B4-BE49-F238E27FC236}">
                <a16:creationId xmlns:a16="http://schemas.microsoft.com/office/drawing/2014/main" id="{6814685F-E996-44DC-87EB-2A0BCAD325ED}"/>
              </a:ext>
            </a:extLst>
          </p:cNvPr>
          <p:cNvSpPr>
            <a:spLocks noGrp="1"/>
          </p:cNvSpPr>
          <p:nvPr>
            <p:ph idx="1"/>
          </p:nvPr>
        </p:nvSpPr>
        <p:spPr>
          <a:xfrm>
            <a:off x="872456" y="1921080"/>
            <a:ext cx="9177398" cy="4327320"/>
          </a:xfrm>
        </p:spPr>
        <p:txBody>
          <a:bodyPr>
            <a:normAutofit lnSpcReduction="10000"/>
          </a:bodyPr>
          <a:lstStyle/>
          <a:p>
            <a:pPr>
              <a:buFont typeface="Arial" panose="020B0604020202020204" pitchFamily="34" charset="0"/>
              <a:buChar char="•"/>
            </a:pPr>
            <a:r>
              <a:rPr lang="en-US" dirty="0"/>
              <a:t>We were declaring a class in a single file but Partial class is a feature which allows us to write class across multiple files.</a:t>
            </a:r>
          </a:p>
          <a:p>
            <a:pPr>
              <a:buFont typeface="Arial" panose="020B0604020202020204" pitchFamily="34" charset="0"/>
              <a:buChar char="•"/>
            </a:pPr>
            <a:r>
              <a:rPr lang="en-US" dirty="0"/>
              <a:t>The partial indicates that the parts of the class, struct, or interface can be defined in the namespace. All the parts must be used with the partial keyword. All the parts must be available at compile time to form the final type or final class. All the parts must have the same accessibility level, such as public, private, protected, and so on.</a:t>
            </a:r>
          </a:p>
          <a:p>
            <a:pPr>
              <a:buFont typeface="Arial" panose="020B0604020202020204" pitchFamily="34" charset="0"/>
              <a:buChar char="•"/>
            </a:pPr>
            <a:r>
              <a:rPr lang="en-US" dirty="0"/>
              <a:t>If any part of the class is declared abstract, then the whole type is considered to be as abstract.</a:t>
            </a:r>
          </a:p>
          <a:p>
            <a:pPr>
              <a:buFont typeface="Arial" panose="020B0604020202020204" pitchFamily="34" charset="0"/>
              <a:buChar char="•"/>
            </a:pPr>
            <a:r>
              <a:rPr lang="en-US" dirty="0"/>
              <a:t>If any part is declared sealed, then the whole type is considered to be as sealed.</a:t>
            </a:r>
          </a:p>
          <a:p>
            <a:pPr>
              <a:buFont typeface="Arial" panose="020B0604020202020204" pitchFamily="34" charset="0"/>
              <a:buChar char="•"/>
            </a:pPr>
            <a:r>
              <a:rPr lang="en-US" dirty="0"/>
              <a:t>If any part declares a base type, then the whole type inherits that class.</a:t>
            </a:r>
          </a:p>
          <a:p>
            <a:endParaRPr lang="ru-RU" dirty="0"/>
          </a:p>
        </p:txBody>
      </p:sp>
    </p:spTree>
    <p:extLst>
      <p:ext uri="{BB962C8B-B14F-4D97-AF65-F5344CB8AC3E}">
        <p14:creationId xmlns:p14="http://schemas.microsoft.com/office/powerpoint/2010/main" val="2912199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D463763-3395-415C-B7E5-3DC48D2CE9B0}"/>
              </a:ext>
            </a:extLst>
          </p:cNvPr>
          <p:cNvSpPr>
            <a:spLocks noGrp="1"/>
          </p:cNvSpPr>
          <p:nvPr>
            <p:ph type="title"/>
          </p:nvPr>
        </p:nvSpPr>
        <p:spPr>
          <a:xfrm>
            <a:off x="645130" y="695999"/>
            <a:ext cx="9404723" cy="855965"/>
          </a:xfrm>
        </p:spPr>
        <p:txBody>
          <a:bodyPr/>
          <a:lstStyle/>
          <a:p>
            <a:pPr algn="ctr"/>
            <a:r>
              <a:rPr lang="en-US" dirty="0">
                <a:solidFill>
                  <a:srgbClr val="FFC000"/>
                </a:solidFill>
              </a:rPr>
              <a:t>Partial classes</a:t>
            </a:r>
            <a:endParaRPr lang="ru-RU" dirty="0">
              <a:solidFill>
                <a:srgbClr val="FFC000"/>
              </a:solidFill>
            </a:endParaRPr>
          </a:p>
        </p:txBody>
      </p:sp>
      <p:graphicFrame>
        <p:nvGraphicFramePr>
          <p:cNvPr id="4" name="Таблица 4">
            <a:extLst>
              <a:ext uri="{FF2B5EF4-FFF2-40B4-BE49-F238E27FC236}">
                <a16:creationId xmlns:a16="http://schemas.microsoft.com/office/drawing/2014/main" id="{9F50365A-3F42-46F7-A17D-D7CB6E056500}"/>
              </a:ext>
            </a:extLst>
          </p:cNvPr>
          <p:cNvGraphicFramePr>
            <a:graphicFrameLocks noGrp="1"/>
          </p:cNvGraphicFramePr>
          <p:nvPr>
            <p:ph idx="1"/>
            <p:extLst>
              <p:ext uri="{D42A27DB-BD31-4B8C-83A1-F6EECF244321}">
                <p14:modId xmlns:p14="http://schemas.microsoft.com/office/powerpoint/2010/main" val="3333674221"/>
              </p:ext>
            </p:extLst>
          </p:nvPr>
        </p:nvGraphicFramePr>
        <p:xfrm>
          <a:off x="1102704" y="1759023"/>
          <a:ext cx="8947149" cy="4480560"/>
        </p:xfrm>
        <a:graphic>
          <a:graphicData uri="http://schemas.openxmlformats.org/drawingml/2006/table">
            <a:tbl>
              <a:tblPr firstRow="1" bandRow="1">
                <a:tableStyleId>{5940675A-B579-460E-94D1-54222C63F5DA}</a:tableStyleId>
              </a:tblPr>
              <a:tblGrid>
                <a:gridCol w="2982383">
                  <a:extLst>
                    <a:ext uri="{9D8B030D-6E8A-4147-A177-3AD203B41FA5}">
                      <a16:colId xmlns:a16="http://schemas.microsoft.com/office/drawing/2014/main" val="1512692090"/>
                    </a:ext>
                  </a:extLst>
                </a:gridCol>
                <a:gridCol w="2982383">
                  <a:extLst>
                    <a:ext uri="{9D8B030D-6E8A-4147-A177-3AD203B41FA5}">
                      <a16:colId xmlns:a16="http://schemas.microsoft.com/office/drawing/2014/main" val="566802792"/>
                    </a:ext>
                  </a:extLst>
                </a:gridCol>
                <a:gridCol w="2982383">
                  <a:extLst>
                    <a:ext uri="{9D8B030D-6E8A-4147-A177-3AD203B41FA5}">
                      <a16:colId xmlns:a16="http://schemas.microsoft.com/office/drawing/2014/main" val="1488027379"/>
                    </a:ext>
                  </a:extLst>
                </a:gridCol>
              </a:tblGrid>
              <a:tr h="370840">
                <a:tc>
                  <a:txBody>
                    <a:bodyPr/>
                    <a:lstStyle/>
                    <a:p>
                      <a:r>
                        <a:rPr lang="en-US" sz="1800" kern="1200" dirty="0">
                          <a:solidFill>
                            <a:schemeClr val="tx1"/>
                          </a:solidFill>
                          <a:latin typeface="+mn-lt"/>
                          <a:ea typeface="+mn-ea"/>
                          <a:cs typeface="+mn-cs"/>
                        </a:rPr>
                        <a:t>namespace </a:t>
                      </a:r>
                      <a:r>
                        <a:rPr lang="en-US" sz="1800" kern="1200" dirty="0" err="1">
                          <a:solidFill>
                            <a:schemeClr val="tx1"/>
                          </a:solidFill>
                          <a:latin typeface="+mn-lt"/>
                          <a:ea typeface="+mn-ea"/>
                          <a:cs typeface="+mn-cs"/>
                        </a:rPr>
                        <a:t>PartialClasses</a:t>
                      </a:r>
                      <a:endParaRPr lang="en-US" sz="1800" kern="1200" dirty="0">
                        <a:solidFill>
                          <a:schemeClr val="tx1"/>
                        </a:solidFill>
                        <a:latin typeface="+mn-lt"/>
                        <a:ea typeface="+mn-ea"/>
                        <a:cs typeface="+mn-cs"/>
                      </a:endParaRPr>
                    </a:p>
                    <a:p>
                      <a:r>
                        <a:rPr lang="ru-RU" sz="1800" kern="1200" dirty="0">
                          <a:solidFill>
                            <a:schemeClr val="tx1"/>
                          </a:solidFill>
                          <a:latin typeface="+mn-lt"/>
                          <a:ea typeface="+mn-ea"/>
                          <a:cs typeface="+mn-cs"/>
                        </a:rPr>
                        <a:t>{</a:t>
                      </a:r>
                    </a:p>
                    <a:p>
                      <a:r>
                        <a:rPr lang="en-US" sz="1800" kern="1200" dirty="0">
                          <a:solidFill>
                            <a:schemeClr val="tx1"/>
                          </a:solidFill>
                          <a:latin typeface="+mn-lt"/>
                          <a:ea typeface="+mn-ea"/>
                          <a:cs typeface="+mn-cs"/>
                        </a:rPr>
                        <a:t>    class Program</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static void Main(string[] </a:t>
                      </a:r>
                      <a:r>
                        <a:rPr lang="en-US" sz="1800" kern="1200" dirty="0" err="1">
                          <a:solidFill>
                            <a:schemeClr val="tx1"/>
                          </a:solidFill>
                          <a:latin typeface="+mn-lt"/>
                          <a:ea typeface="+mn-ea"/>
                          <a:cs typeface="+mn-cs"/>
                        </a:rPr>
                        <a:t>args</a:t>
                      </a:r>
                      <a:r>
                        <a:rPr lang="en-US" sz="1800" kern="1200" dirty="0">
                          <a:solidFill>
                            <a:schemeClr val="tx1"/>
                          </a:solidFill>
                          <a:latin typeface="+mn-lt"/>
                          <a:ea typeface="+mn-ea"/>
                          <a:cs typeface="+mn-cs"/>
                        </a:rPr>
                        <a:t>)</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Animals animal = new Animals();</a:t>
                      </a:r>
                    </a:p>
                    <a:p>
                      <a:r>
                        <a:rPr lang="en-US" sz="1800" kern="1200" dirty="0">
                          <a:solidFill>
                            <a:schemeClr val="tx1"/>
                          </a:solidFill>
                          <a:latin typeface="+mn-lt"/>
                          <a:ea typeface="+mn-ea"/>
                          <a:cs typeface="+mn-cs"/>
                        </a:rPr>
                        <a:t>            </a:t>
                      </a:r>
                      <a:r>
                        <a:rPr lang="en-US" sz="1800" kern="1200" dirty="0" err="1">
                          <a:solidFill>
                            <a:schemeClr val="tx1"/>
                          </a:solidFill>
                          <a:latin typeface="+mn-lt"/>
                          <a:ea typeface="+mn-ea"/>
                          <a:cs typeface="+mn-cs"/>
                        </a:rPr>
                        <a:t>animal.GetName</a:t>
                      </a:r>
                      <a:r>
                        <a:rPr lang="en-US" sz="1800" kern="1200" dirty="0">
                          <a:solidFill>
                            <a:schemeClr val="tx1"/>
                          </a:solidFill>
                          <a:latin typeface="+mn-lt"/>
                          <a:ea typeface="+mn-ea"/>
                          <a:cs typeface="+mn-cs"/>
                        </a:rPr>
                        <a:t>();</a:t>
                      </a:r>
                    </a:p>
                    <a:p>
                      <a:r>
                        <a:rPr lang="ru-RU" sz="1800" kern="1200" dirty="0">
                          <a:solidFill>
                            <a:schemeClr val="tx1"/>
                          </a:solidFill>
                          <a:latin typeface="+mn-lt"/>
                          <a:ea typeface="+mn-ea"/>
                          <a:cs typeface="+mn-cs"/>
                        </a:rPr>
                        <a:t>        }</a:t>
                      </a:r>
                    </a:p>
                    <a:p>
                      <a:r>
                        <a:rPr lang="ru-RU" sz="1800" kern="1200" dirty="0">
                          <a:solidFill>
                            <a:schemeClr val="tx1"/>
                          </a:solidFill>
                          <a:latin typeface="+mn-lt"/>
                          <a:ea typeface="+mn-ea"/>
                          <a:cs typeface="+mn-cs"/>
                        </a:rPr>
                        <a:t>    }</a:t>
                      </a:r>
                    </a:p>
                    <a:p>
                      <a:r>
                        <a:rPr lang="ru-RU" sz="1800" kern="1200" dirty="0">
                          <a:solidFill>
                            <a:schemeClr val="tx1"/>
                          </a:solidFill>
                          <a:latin typeface="+mn-lt"/>
                          <a:ea typeface="+mn-ea"/>
                          <a:cs typeface="+mn-cs"/>
                        </a:rPr>
                        <a:t>}</a:t>
                      </a:r>
                      <a:endParaRPr lang="ru-RU" dirty="0"/>
                    </a:p>
                  </a:txBody>
                  <a:tcPr/>
                </a:tc>
                <a:tc>
                  <a:txBody>
                    <a:bodyPr/>
                    <a:lstStyle/>
                    <a:p>
                      <a:r>
                        <a:rPr lang="en-US" sz="1800" kern="1200" dirty="0">
                          <a:solidFill>
                            <a:schemeClr val="tx1"/>
                          </a:solidFill>
                          <a:latin typeface="+mn-lt"/>
                          <a:ea typeface="+mn-ea"/>
                          <a:cs typeface="+mn-cs"/>
                        </a:rPr>
                        <a:t> partial </a:t>
                      </a:r>
                      <a:r>
                        <a:rPr lang="en-US" sz="1800" kern="1200" dirty="0">
                          <a:solidFill>
                            <a:srgbClr val="FFC000"/>
                          </a:solidFill>
                          <a:latin typeface="+mn-lt"/>
                          <a:ea typeface="+mn-ea"/>
                          <a:cs typeface="+mn-cs"/>
                        </a:rPr>
                        <a:t>class Animals</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public string </a:t>
                      </a:r>
                      <a:r>
                        <a:rPr lang="en-US" sz="1800" kern="1200" dirty="0" err="1">
                          <a:solidFill>
                            <a:schemeClr val="tx1"/>
                          </a:solidFill>
                          <a:latin typeface="+mn-lt"/>
                          <a:ea typeface="+mn-ea"/>
                          <a:cs typeface="+mn-cs"/>
                        </a:rPr>
                        <a:t>animalColor</a:t>
                      </a:r>
                      <a:r>
                        <a:rPr lang="en-US" sz="1800" kern="1200" dirty="0">
                          <a:solidFill>
                            <a:schemeClr val="tx1"/>
                          </a:solidFill>
                          <a:latin typeface="+mn-lt"/>
                          <a:ea typeface="+mn-ea"/>
                          <a:cs typeface="+mn-cs"/>
                        </a:rPr>
                        <a:t>;</a:t>
                      </a:r>
                    </a:p>
                    <a:p>
                      <a:r>
                        <a:rPr lang="en-US" sz="1800" kern="1200" dirty="0">
                          <a:solidFill>
                            <a:schemeClr val="tx1"/>
                          </a:solidFill>
                          <a:latin typeface="+mn-lt"/>
                          <a:ea typeface="+mn-ea"/>
                          <a:cs typeface="+mn-cs"/>
                        </a:rPr>
                        <a:t>        public string </a:t>
                      </a:r>
                      <a:r>
                        <a:rPr lang="en-US" sz="1800" kern="1200" dirty="0" err="1">
                          <a:solidFill>
                            <a:schemeClr val="tx1"/>
                          </a:solidFill>
                          <a:latin typeface="+mn-lt"/>
                          <a:ea typeface="+mn-ea"/>
                          <a:cs typeface="+mn-cs"/>
                        </a:rPr>
                        <a:t>animalName</a:t>
                      </a:r>
                      <a:r>
                        <a:rPr lang="en-US" sz="1800" kern="1200" dirty="0">
                          <a:solidFill>
                            <a:schemeClr val="tx1"/>
                          </a:solidFill>
                          <a:latin typeface="+mn-lt"/>
                          <a:ea typeface="+mn-ea"/>
                          <a:cs typeface="+mn-cs"/>
                        </a:rPr>
                        <a:t>;</a:t>
                      </a:r>
                    </a:p>
                    <a:p>
                      <a:endParaRPr lang="ru-RU" sz="1800" kern="1200" dirty="0">
                        <a:solidFill>
                          <a:schemeClr val="tx1"/>
                        </a:solidFill>
                        <a:latin typeface="+mn-lt"/>
                        <a:ea typeface="+mn-ea"/>
                        <a:cs typeface="+mn-cs"/>
                      </a:endParaRPr>
                    </a:p>
                    <a:p>
                      <a:r>
                        <a:rPr lang="en-US" sz="1800" kern="1200" dirty="0">
                          <a:solidFill>
                            <a:schemeClr val="tx1"/>
                          </a:solidFill>
                          <a:latin typeface="+mn-lt"/>
                          <a:ea typeface="+mn-ea"/>
                          <a:cs typeface="+mn-cs"/>
                        </a:rPr>
                        <a:t>        public void </a:t>
                      </a:r>
                      <a:r>
                        <a:rPr lang="en-US" sz="1800" kern="1200" dirty="0" err="1">
                          <a:solidFill>
                            <a:schemeClr val="tx1"/>
                          </a:solidFill>
                          <a:latin typeface="+mn-lt"/>
                          <a:ea typeface="+mn-ea"/>
                          <a:cs typeface="+mn-cs"/>
                        </a:rPr>
                        <a:t>GetName</a:t>
                      </a:r>
                      <a:r>
                        <a:rPr lang="en-US" sz="1800" kern="1200" dirty="0">
                          <a:solidFill>
                            <a:schemeClr val="tx1"/>
                          </a:solidFill>
                          <a:latin typeface="+mn-lt"/>
                          <a:ea typeface="+mn-ea"/>
                          <a:cs typeface="+mn-cs"/>
                        </a:rPr>
                        <a:t>()</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a:t>
                      </a:r>
                      <a:r>
                        <a:rPr lang="en-US" sz="1800" kern="1200" dirty="0" err="1">
                          <a:solidFill>
                            <a:schemeClr val="tx1"/>
                          </a:solidFill>
                          <a:latin typeface="+mn-lt"/>
                          <a:ea typeface="+mn-ea"/>
                          <a:cs typeface="+mn-cs"/>
                        </a:rPr>
                        <a:t>Console.WriteLine</a:t>
                      </a:r>
                      <a:r>
                        <a:rPr lang="en-US" sz="1800" kern="1200" dirty="0">
                          <a:solidFill>
                            <a:schemeClr val="tx1"/>
                          </a:solidFill>
                          <a:latin typeface="+mn-lt"/>
                          <a:ea typeface="+mn-ea"/>
                          <a:cs typeface="+mn-cs"/>
                        </a:rPr>
                        <a:t>("My name is max, I am a dog");</a:t>
                      </a:r>
                    </a:p>
                    <a:p>
                      <a:r>
                        <a:rPr lang="ru-RU" sz="1800" kern="1200" dirty="0">
                          <a:solidFill>
                            <a:schemeClr val="tx1"/>
                          </a:solidFill>
                          <a:latin typeface="+mn-lt"/>
                          <a:ea typeface="+mn-ea"/>
                          <a:cs typeface="+mn-cs"/>
                        </a:rPr>
                        <a:t>        }</a:t>
                      </a:r>
                    </a:p>
                    <a:p>
                      <a:r>
                        <a:rPr lang="ru-RU" sz="1800" kern="1200" dirty="0">
                          <a:solidFill>
                            <a:schemeClr val="tx1"/>
                          </a:solidFill>
                          <a:latin typeface="+mn-lt"/>
                          <a:ea typeface="+mn-ea"/>
                          <a:cs typeface="+mn-cs"/>
                        </a:rPr>
                        <a:t>    }</a:t>
                      </a:r>
                      <a:endParaRPr lang="ru-RU" dirty="0"/>
                    </a:p>
                  </a:txBody>
                  <a:tcPr/>
                </a:tc>
                <a:tc>
                  <a:txBody>
                    <a:bodyPr/>
                    <a:lstStyle/>
                    <a:p>
                      <a:r>
                        <a:rPr lang="en-US" sz="1800" kern="1200" dirty="0">
                          <a:solidFill>
                            <a:schemeClr val="tx1"/>
                          </a:solidFill>
                          <a:latin typeface="+mn-lt"/>
                          <a:ea typeface="+mn-ea"/>
                          <a:cs typeface="+mn-cs"/>
                        </a:rPr>
                        <a:t> partial </a:t>
                      </a:r>
                      <a:r>
                        <a:rPr lang="en-US" sz="1800" kern="1200" dirty="0">
                          <a:solidFill>
                            <a:srgbClr val="FFC000"/>
                          </a:solidFill>
                          <a:latin typeface="+mn-lt"/>
                          <a:ea typeface="+mn-ea"/>
                          <a:cs typeface="+mn-cs"/>
                        </a:rPr>
                        <a:t>class Animals</a:t>
                      </a:r>
                    </a:p>
                    <a:p>
                      <a:r>
                        <a:rPr lang="ru-RU" sz="1800" kern="1200" dirty="0">
                          <a:solidFill>
                            <a:schemeClr val="tx1"/>
                          </a:solidFill>
                          <a:latin typeface="+mn-lt"/>
                          <a:ea typeface="+mn-ea"/>
                          <a:cs typeface="+mn-cs"/>
                        </a:rPr>
                        <a:t>    {</a:t>
                      </a:r>
                    </a:p>
                    <a:p>
                      <a:r>
                        <a:rPr lang="en-US" sz="1800" kern="1200" dirty="0">
                          <a:solidFill>
                            <a:schemeClr val="tx1"/>
                          </a:solidFill>
                          <a:latin typeface="+mn-lt"/>
                          <a:ea typeface="+mn-ea"/>
                          <a:cs typeface="+mn-cs"/>
                        </a:rPr>
                        <a:t>        public </a:t>
                      </a:r>
                      <a:r>
                        <a:rPr lang="en-US" sz="1800" kern="1200" dirty="0" err="1">
                          <a:solidFill>
                            <a:schemeClr val="tx1"/>
                          </a:solidFill>
                          <a:latin typeface="+mn-lt"/>
                          <a:ea typeface="+mn-ea"/>
                          <a:cs typeface="+mn-cs"/>
                        </a:rPr>
                        <a:t>DateTime</a:t>
                      </a:r>
                      <a:r>
                        <a:rPr lang="en-US" sz="1800" kern="1200" dirty="0">
                          <a:solidFill>
                            <a:schemeClr val="tx1"/>
                          </a:solidFill>
                          <a:latin typeface="+mn-lt"/>
                          <a:ea typeface="+mn-ea"/>
                          <a:cs typeface="+mn-cs"/>
                        </a:rPr>
                        <a:t> </a:t>
                      </a:r>
                      <a:r>
                        <a:rPr lang="en-US" sz="1800" kern="1200" dirty="0" err="1">
                          <a:solidFill>
                            <a:schemeClr val="tx1"/>
                          </a:solidFill>
                          <a:latin typeface="+mn-lt"/>
                          <a:ea typeface="+mn-ea"/>
                          <a:cs typeface="+mn-cs"/>
                        </a:rPr>
                        <a:t>birthDate</a:t>
                      </a:r>
                      <a:r>
                        <a:rPr lang="en-US" sz="1800" kern="1200" dirty="0">
                          <a:solidFill>
                            <a:schemeClr val="tx1"/>
                          </a:solidFill>
                          <a:latin typeface="+mn-lt"/>
                          <a:ea typeface="+mn-ea"/>
                          <a:cs typeface="+mn-cs"/>
                        </a:rPr>
                        <a:t>;</a:t>
                      </a:r>
                    </a:p>
                    <a:p>
                      <a:r>
                        <a:rPr lang="en-US" sz="1800" kern="1200" dirty="0">
                          <a:solidFill>
                            <a:schemeClr val="tx1"/>
                          </a:solidFill>
                          <a:latin typeface="+mn-lt"/>
                          <a:ea typeface="+mn-ea"/>
                          <a:cs typeface="+mn-cs"/>
                        </a:rPr>
                        <a:t>        public string </a:t>
                      </a:r>
                      <a:r>
                        <a:rPr lang="en-US" sz="1800" kern="1200" dirty="0" err="1">
                          <a:solidFill>
                            <a:schemeClr val="tx1"/>
                          </a:solidFill>
                          <a:latin typeface="+mn-lt"/>
                          <a:ea typeface="+mn-ea"/>
                          <a:cs typeface="+mn-cs"/>
                        </a:rPr>
                        <a:t>animalBreed</a:t>
                      </a:r>
                      <a:r>
                        <a:rPr lang="en-US" sz="1800" kern="1200" dirty="0">
                          <a:solidFill>
                            <a:schemeClr val="tx1"/>
                          </a:solidFill>
                          <a:latin typeface="+mn-lt"/>
                          <a:ea typeface="+mn-ea"/>
                          <a:cs typeface="+mn-cs"/>
                        </a:rPr>
                        <a:t>;</a:t>
                      </a:r>
                    </a:p>
                    <a:p>
                      <a:endParaRPr lang="ru-RU" sz="1800" kern="1200" dirty="0">
                        <a:solidFill>
                          <a:schemeClr val="tx1"/>
                        </a:solidFill>
                        <a:latin typeface="+mn-lt"/>
                        <a:ea typeface="+mn-ea"/>
                        <a:cs typeface="+mn-cs"/>
                      </a:endParaRPr>
                    </a:p>
                    <a:p>
                      <a:r>
                        <a:rPr lang="en-US" sz="1800" kern="1200" dirty="0">
                          <a:solidFill>
                            <a:schemeClr val="tx1"/>
                          </a:solidFill>
                          <a:latin typeface="+mn-lt"/>
                          <a:ea typeface="+mn-ea"/>
                          <a:cs typeface="+mn-cs"/>
                        </a:rPr>
                        <a:t>        public void </a:t>
                      </a:r>
                      <a:r>
                        <a:rPr lang="en-US" sz="1800" kern="1200" dirty="0" err="1">
                          <a:solidFill>
                            <a:schemeClr val="tx1"/>
                          </a:solidFill>
                          <a:latin typeface="+mn-lt"/>
                          <a:ea typeface="+mn-ea"/>
                          <a:cs typeface="+mn-cs"/>
                        </a:rPr>
                        <a:t>SayHi</a:t>
                      </a:r>
                      <a:r>
                        <a:rPr lang="en-US" sz="1800" kern="1200" dirty="0">
                          <a:solidFill>
                            <a:schemeClr val="tx1"/>
                          </a:solidFill>
                          <a:latin typeface="+mn-lt"/>
                          <a:ea typeface="+mn-ea"/>
                          <a:cs typeface="+mn-cs"/>
                        </a:rPr>
                        <a:t>()</a:t>
                      </a:r>
                    </a:p>
                    <a:p>
                      <a:r>
                        <a:rPr lang="ru-RU" sz="1800" kern="1200" dirty="0">
                          <a:solidFill>
                            <a:schemeClr val="tx1"/>
                          </a:solidFill>
                          <a:latin typeface="+mn-lt"/>
                          <a:ea typeface="+mn-ea"/>
                          <a:cs typeface="+mn-cs"/>
                        </a:rPr>
                        <a:t>        {</a:t>
                      </a:r>
                    </a:p>
                    <a:p>
                      <a:endParaRPr lang="ru-RU" sz="1800" kern="1200" dirty="0">
                        <a:solidFill>
                          <a:schemeClr val="tx1"/>
                        </a:solidFill>
                        <a:latin typeface="+mn-lt"/>
                        <a:ea typeface="+mn-ea"/>
                        <a:cs typeface="+mn-cs"/>
                      </a:endParaRPr>
                    </a:p>
                    <a:p>
                      <a:r>
                        <a:rPr lang="ru-RU" sz="1800" kern="1200" dirty="0">
                          <a:solidFill>
                            <a:schemeClr val="tx1"/>
                          </a:solidFill>
                          <a:latin typeface="+mn-lt"/>
                          <a:ea typeface="+mn-ea"/>
                          <a:cs typeface="+mn-cs"/>
                        </a:rPr>
                        <a:t>        }</a:t>
                      </a:r>
                    </a:p>
                    <a:p>
                      <a:r>
                        <a:rPr lang="ru-RU" sz="1800" kern="1200" dirty="0">
                          <a:solidFill>
                            <a:schemeClr val="tx1"/>
                          </a:solidFill>
                          <a:latin typeface="+mn-lt"/>
                          <a:ea typeface="+mn-ea"/>
                          <a:cs typeface="+mn-cs"/>
                        </a:rPr>
                        <a:t>    }</a:t>
                      </a:r>
                      <a:endParaRPr lang="ru-RU" dirty="0"/>
                    </a:p>
                  </a:txBody>
                  <a:tcPr/>
                </a:tc>
                <a:extLst>
                  <a:ext uri="{0D108BD9-81ED-4DB2-BD59-A6C34878D82A}">
                    <a16:rowId xmlns:a16="http://schemas.microsoft.com/office/drawing/2014/main" val="1567653745"/>
                  </a:ext>
                </a:extLst>
              </a:tr>
            </a:tbl>
          </a:graphicData>
        </a:graphic>
      </p:graphicFrame>
    </p:spTree>
    <p:extLst>
      <p:ext uri="{BB962C8B-B14F-4D97-AF65-F5344CB8AC3E}">
        <p14:creationId xmlns:p14="http://schemas.microsoft.com/office/powerpoint/2010/main" val="2387205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Ион</Template>
  <TotalTime>24</TotalTime>
  <Words>628</Words>
  <Application>Microsoft Office PowerPoint</Application>
  <PresentationFormat>Широкоэкранный</PresentationFormat>
  <Paragraphs>87</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Century Gothic</vt:lpstr>
      <vt:lpstr>Consolas</vt:lpstr>
      <vt:lpstr>Wingdings 3</vt:lpstr>
      <vt:lpstr>Ион</vt:lpstr>
      <vt:lpstr>The lecture 6</vt:lpstr>
      <vt:lpstr>Sealed classes</vt:lpstr>
      <vt:lpstr>Sealed classes</vt:lpstr>
      <vt:lpstr>Sealed classes</vt:lpstr>
      <vt:lpstr>Sealed classes</vt:lpstr>
      <vt:lpstr>Partial classes</vt:lpstr>
      <vt:lpstr>Partial classes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lecture 6</dc:title>
  <dc:creator>Карюкин Владислав</dc:creator>
  <cp:lastModifiedBy>Карюкин Владислав</cp:lastModifiedBy>
  <cp:revision>3</cp:revision>
  <dcterms:created xsi:type="dcterms:W3CDTF">2020-09-01T18:02:42Z</dcterms:created>
  <dcterms:modified xsi:type="dcterms:W3CDTF">2020-09-01T18:27:36Z</dcterms:modified>
</cp:coreProperties>
</file>